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8" r:id="rId3"/>
    <p:sldId id="292" r:id="rId4"/>
    <p:sldId id="301" r:id="rId5"/>
    <p:sldId id="294" r:id="rId6"/>
    <p:sldId id="296" r:id="rId7"/>
    <p:sldId id="295" r:id="rId8"/>
    <p:sldId id="299" r:id="rId9"/>
    <p:sldId id="297" r:id="rId10"/>
    <p:sldId id="302" r:id="rId11"/>
    <p:sldId id="262" r:id="rId12"/>
    <p:sldId id="289" r:id="rId13"/>
    <p:sldId id="291" r:id="rId14"/>
    <p:sldId id="303" r:id="rId15"/>
    <p:sldId id="263" r:id="rId16"/>
    <p:sldId id="304" r:id="rId17"/>
    <p:sldId id="264" r:id="rId18"/>
    <p:sldId id="284" r:id="rId19"/>
    <p:sldId id="285" r:id="rId20"/>
    <p:sldId id="286" r:id="rId21"/>
    <p:sldId id="260" r:id="rId22"/>
    <p:sldId id="270" r:id="rId23"/>
    <p:sldId id="272" r:id="rId24"/>
    <p:sldId id="273" r:id="rId25"/>
    <p:sldId id="281" r:id="rId26"/>
    <p:sldId id="287" r:id="rId27"/>
    <p:sldId id="280" r:id="rId28"/>
    <p:sldId id="305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E0B9A-8F0B-4F12-81E7-BF1FBEF8F34B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818BB-9BD5-4925-95C1-15CA4BD37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0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818BB-9BD5-4925-95C1-15CA4BD3751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5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7EDF4E2-4941-43B9-9960-CFBC778095E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94F70BFD-AA7A-4CC3-82B5-3519333BF63F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12660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F4E2-4941-43B9-9960-CFBC778095E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BFD-AA7A-4CC3-82B5-3519333BF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49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F4E2-4941-43B9-9960-CFBC778095E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BFD-AA7A-4CC3-82B5-3519333BF63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20879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F4E2-4941-43B9-9960-CFBC778095E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BFD-AA7A-4CC3-82B5-3519333BF6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836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7EDF4E2-4941-43B9-9960-CFBC778095E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94F70BFD-AA7A-4CC3-82B5-3519333BF63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255842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F4E2-4941-43B9-9960-CFBC778095E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BFD-AA7A-4CC3-82B5-3519333BF63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349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F4E2-4941-43B9-9960-CFBC778095E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BFD-AA7A-4CC3-82B5-3519333BF6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287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F4E2-4941-43B9-9960-CFBC778095E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BFD-AA7A-4CC3-82B5-3519333BF6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8473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F4E2-4941-43B9-9960-CFBC778095E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BFD-AA7A-4CC3-82B5-3519333BF63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76424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F4E2-4941-43B9-9960-CFBC778095E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BFD-AA7A-4CC3-82B5-3519333BF6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06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F4E2-4941-43B9-9960-CFBC778095E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BFD-AA7A-4CC3-82B5-3519333BF6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969482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EDF4E2-4941-43B9-9960-CFBC778095E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F70BFD-AA7A-4CC3-82B5-3519333BF63F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69084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Joint profiling of chromatin accessibility, DNA methylation and transcription in single cells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Stephen Clark – </a:t>
            </a:r>
            <a:r>
              <a:rPr lang="en-GB" dirty="0" err="1" smtClean="0"/>
              <a:t>Reik</a:t>
            </a:r>
            <a:r>
              <a:rPr lang="en-GB" dirty="0" smtClean="0"/>
              <a:t> Lab, </a:t>
            </a:r>
            <a:r>
              <a:rPr lang="en-GB" dirty="0" err="1" smtClean="0"/>
              <a:t>Babraham</a:t>
            </a:r>
            <a:r>
              <a:rPr lang="en-GB" dirty="0" smtClean="0"/>
              <a:t> Institute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4" y="556039"/>
            <a:ext cx="1966284" cy="196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7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Upgraded </a:t>
            </a:r>
            <a:r>
              <a:rPr lang="en-GB" dirty="0" err="1" smtClean="0"/>
              <a:t>scBS-seq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4825" y="2362200"/>
            <a:ext cx="6858000" cy="3886200"/>
          </a:xfrm>
        </p:spPr>
        <p:txBody>
          <a:bodyPr/>
          <a:lstStyle/>
          <a:p>
            <a:r>
              <a:rPr lang="en-GB" dirty="0" smtClean="0"/>
              <a:t>Throughput = 192 cells (vs. 12 previously)</a:t>
            </a:r>
          </a:p>
          <a:p>
            <a:r>
              <a:rPr lang="en-GB" dirty="0" smtClean="0"/>
              <a:t>Improved mapping efficiencies (= lower </a:t>
            </a:r>
            <a:r>
              <a:rPr lang="en-GB" dirty="0" err="1" smtClean="0"/>
              <a:t>seq</a:t>
            </a:r>
            <a:r>
              <a:rPr lang="en-GB" dirty="0" smtClean="0"/>
              <a:t> costs)</a:t>
            </a:r>
          </a:p>
          <a:p>
            <a:r>
              <a:rPr lang="en-GB" dirty="0" smtClean="0"/>
              <a:t>No improvements in coverage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1427018"/>
            <a:ext cx="3620193" cy="45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1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scM&amp;T-seq</a:t>
            </a:r>
            <a:r>
              <a:rPr lang="en-GB" dirty="0" smtClean="0"/>
              <a:t> (+ RNA-</a:t>
            </a:r>
            <a:r>
              <a:rPr lang="en-GB" dirty="0" err="1" smtClean="0"/>
              <a:t>seq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" y="1873567"/>
            <a:ext cx="3875723" cy="4186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159" y="1690688"/>
            <a:ext cx="5761091" cy="45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49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scM&amp;T-seq</a:t>
            </a:r>
            <a:r>
              <a:rPr lang="en-GB" dirty="0"/>
              <a:t> </a:t>
            </a:r>
            <a:r>
              <a:rPr lang="en-GB" dirty="0" smtClean="0"/>
              <a:t>can discover novel relationships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4968240" cy="4937760"/>
          </a:xfrm>
        </p:spPr>
        <p:txBody>
          <a:bodyPr/>
          <a:lstStyle/>
          <a:p>
            <a:r>
              <a:rPr lang="en-GB" dirty="0" smtClean="0"/>
              <a:t>Analyse relationship between methylation and transcription</a:t>
            </a:r>
          </a:p>
          <a:p>
            <a:r>
              <a:rPr lang="en-GB" dirty="0" smtClean="0"/>
              <a:t>Each gene is a data point</a:t>
            </a:r>
          </a:p>
          <a:p>
            <a:pPr lvl="1"/>
            <a:r>
              <a:rPr lang="en-GB" dirty="0" smtClean="0"/>
              <a:t>i.e. we see how methylation associates with transcription for every locus in the genome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645" y="1219200"/>
            <a:ext cx="560253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3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9200" y="2987565"/>
            <a:ext cx="10972800" cy="914400"/>
          </a:xfrm>
        </p:spPr>
        <p:txBody>
          <a:bodyPr/>
          <a:lstStyle/>
          <a:p>
            <a:r>
              <a:rPr lang="en-GB" dirty="0" err="1" smtClean="0"/>
              <a:t>scNMT-seq</a:t>
            </a:r>
            <a:r>
              <a:rPr lang="en-GB" dirty="0" smtClean="0"/>
              <a:t>: chromatin accessibility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28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Methylase</a:t>
            </a:r>
            <a:r>
              <a:rPr lang="en-GB" dirty="0" smtClean="0"/>
              <a:t> accessibility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5465" y="1512474"/>
            <a:ext cx="5257800" cy="4351338"/>
          </a:xfrm>
        </p:spPr>
        <p:txBody>
          <a:bodyPr/>
          <a:lstStyle/>
          <a:p>
            <a:r>
              <a:rPr lang="en-GB" dirty="0" err="1" smtClean="0"/>
              <a:t>Methylase</a:t>
            </a:r>
            <a:r>
              <a:rPr lang="en-GB" dirty="0" smtClean="0"/>
              <a:t> enzyme labels exposed DNA</a:t>
            </a:r>
          </a:p>
          <a:p>
            <a:pPr lvl="1"/>
            <a:r>
              <a:rPr lang="en-GB" dirty="0" smtClean="0"/>
              <a:t>Bisulfite conversion used to discriminate open/closed</a:t>
            </a:r>
          </a:p>
          <a:p>
            <a:r>
              <a:rPr lang="en-GB" dirty="0" smtClean="0"/>
              <a:t>Initially used in species lacking endogenous cytosine methylation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20" y="1615858"/>
            <a:ext cx="4410890" cy="1628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720" y="4318074"/>
            <a:ext cx="53244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NOMe-seq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61932"/>
            <a:ext cx="6085353" cy="222634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7439025" y="2461932"/>
            <a:ext cx="4666352" cy="4937760"/>
          </a:xfrm>
        </p:spPr>
        <p:txBody>
          <a:bodyPr>
            <a:normAutofit/>
          </a:bodyPr>
          <a:lstStyle/>
          <a:p>
            <a:r>
              <a:rPr lang="en-GB" sz="2000" dirty="0" err="1"/>
              <a:t>M.CviPI</a:t>
            </a:r>
            <a:r>
              <a:rPr lang="en-GB" sz="2000" dirty="0"/>
              <a:t> (isolated from </a:t>
            </a:r>
            <a:r>
              <a:rPr lang="en-GB" sz="2000" dirty="0" err="1"/>
              <a:t>Cholora</a:t>
            </a:r>
            <a:r>
              <a:rPr lang="en-GB" sz="2000" dirty="0"/>
              <a:t> virus) </a:t>
            </a:r>
            <a:r>
              <a:rPr lang="en-GB" sz="2000" dirty="0" err="1"/>
              <a:t>methylates</a:t>
            </a:r>
            <a:r>
              <a:rPr lang="en-GB" sz="2000" dirty="0"/>
              <a:t> </a:t>
            </a:r>
            <a:r>
              <a:rPr lang="en-GB" sz="2000" dirty="0" err="1"/>
              <a:t>GpC</a:t>
            </a:r>
            <a:endParaRPr lang="en-GB" sz="2000" dirty="0"/>
          </a:p>
          <a:p>
            <a:r>
              <a:rPr lang="en-GB" sz="2000" dirty="0" smtClean="0"/>
              <a:t>Endogenous </a:t>
            </a:r>
            <a:r>
              <a:rPr lang="en-GB" sz="2000" dirty="0" err="1" smtClean="0"/>
              <a:t>GpC</a:t>
            </a:r>
            <a:r>
              <a:rPr lang="en-GB" sz="2000" dirty="0" smtClean="0"/>
              <a:t> methylation &lt;1% in most mammalian cells</a:t>
            </a:r>
          </a:p>
          <a:p>
            <a:r>
              <a:rPr lang="en-GB" sz="2000" dirty="0" err="1" smtClean="0"/>
              <a:t>Simulatanous</a:t>
            </a:r>
            <a:r>
              <a:rPr lang="en-GB" sz="2000" dirty="0" smtClean="0"/>
              <a:t> read-out of endogenous </a:t>
            </a:r>
            <a:r>
              <a:rPr lang="en-GB" sz="2000" dirty="0" err="1" smtClean="0"/>
              <a:t>CpG</a:t>
            </a:r>
            <a:r>
              <a:rPr lang="en-GB" sz="2000" dirty="0" smtClean="0"/>
              <a:t> methylation and accessibility marked with </a:t>
            </a:r>
            <a:r>
              <a:rPr lang="en-GB" sz="2000" dirty="0" err="1" smtClean="0"/>
              <a:t>GpC</a:t>
            </a:r>
            <a:r>
              <a:rPr lang="en-GB" sz="2000" dirty="0" smtClean="0"/>
              <a:t> methylation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5389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Methylase</a:t>
            </a:r>
            <a:r>
              <a:rPr lang="en-GB" sz="3600" dirty="0" smtClean="0"/>
              <a:t> vs. fragmentation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Can discriminate between inaccessible chromatin and missing data</a:t>
            </a:r>
          </a:p>
          <a:p>
            <a:endParaRPr lang="en-GB" dirty="0" smtClean="0"/>
          </a:p>
          <a:p>
            <a:r>
              <a:rPr lang="en-GB" dirty="0" smtClean="0"/>
              <a:t>Higher maximum resolution:</a:t>
            </a:r>
          </a:p>
          <a:p>
            <a:pPr lvl="1"/>
            <a:r>
              <a:rPr lang="en-GB" dirty="0" err="1" smtClean="0"/>
              <a:t>GpC</a:t>
            </a:r>
            <a:r>
              <a:rPr lang="en-GB" dirty="0" smtClean="0"/>
              <a:t> every 16bp</a:t>
            </a:r>
          </a:p>
          <a:p>
            <a:pPr lvl="2"/>
            <a:r>
              <a:rPr lang="en-GB" dirty="0" smtClean="0"/>
              <a:t>125bp read has on average ~8 independent sites</a:t>
            </a:r>
          </a:p>
          <a:p>
            <a:pPr lvl="2"/>
            <a:r>
              <a:rPr lang="en-GB" dirty="0" smtClean="0"/>
              <a:t>3-5M reads mapped per cell (using </a:t>
            </a:r>
            <a:r>
              <a:rPr lang="en-GB" dirty="0" err="1" smtClean="0"/>
              <a:t>scBS</a:t>
            </a:r>
            <a:r>
              <a:rPr lang="en-GB" dirty="0" smtClean="0"/>
              <a:t>) = 10’s of millions of data points per cell</a:t>
            </a:r>
          </a:p>
          <a:p>
            <a:pPr lvl="1"/>
            <a:endParaRPr lang="en-GB" dirty="0"/>
          </a:p>
          <a:p>
            <a:r>
              <a:rPr lang="en-GB" dirty="0" smtClean="0"/>
              <a:t>Parallel information from the same cell:</a:t>
            </a:r>
          </a:p>
          <a:p>
            <a:pPr lvl="1"/>
            <a:r>
              <a:rPr lang="en-GB" dirty="0" smtClean="0"/>
              <a:t>Endogenous </a:t>
            </a:r>
            <a:r>
              <a:rPr lang="en-GB" dirty="0" err="1" smtClean="0"/>
              <a:t>CpG</a:t>
            </a:r>
            <a:r>
              <a:rPr lang="en-GB" dirty="0" smtClean="0"/>
              <a:t> methylation</a:t>
            </a:r>
          </a:p>
          <a:p>
            <a:pPr lvl="1"/>
            <a:r>
              <a:rPr lang="en-GB" dirty="0" smtClean="0"/>
              <a:t>Compatible with G&amp;T-</a:t>
            </a:r>
            <a:r>
              <a:rPr lang="en-GB" dirty="0" err="1" smtClean="0"/>
              <a:t>seq</a:t>
            </a:r>
            <a:r>
              <a:rPr lang="en-GB" dirty="0" smtClean="0"/>
              <a:t> to capture RNA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4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scNMT-seq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261" y="173433"/>
            <a:ext cx="4593859" cy="653597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76059" y="1354849"/>
            <a:ext cx="7128327" cy="4937760"/>
          </a:xfrm>
        </p:spPr>
        <p:txBody>
          <a:bodyPr>
            <a:normAutofit/>
          </a:bodyPr>
          <a:lstStyle/>
          <a:p>
            <a:r>
              <a:rPr lang="en-GB" sz="3200" dirty="0"/>
              <a:t>+ chromatin </a:t>
            </a:r>
            <a:r>
              <a:rPr lang="en-GB" sz="3200" dirty="0" smtClean="0"/>
              <a:t>accessibility</a:t>
            </a:r>
          </a:p>
          <a:p>
            <a:pPr lvl="2"/>
            <a:r>
              <a:rPr lang="en-GB" sz="2800" dirty="0" err="1" smtClean="0"/>
              <a:t>GpC</a:t>
            </a:r>
            <a:r>
              <a:rPr lang="en-GB" sz="2800" dirty="0" smtClean="0"/>
              <a:t> </a:t>
            </a:r>
            <a:r>
              <a:rPr lang="en-GB" sz="2800" dirty="0" err="1" smtClean="0"/>
              <a:t>methylase</a:t>
            </a:r>
            <a:r>
              <a:rPr lang="en-GB" sz="2800" dirty="0" smtClean="0"/>
              <a:t> to mark open chromatin</a:t>
            </a:r>
          </a:p>
          <a:p>
            <a:pPr lvl="2"/>
            <a:r>
              <a:rPr lang="en-GB" sz="2800" dirty="0" smtClean="0"/>
              <a:t>BS-</a:t>
            </a:r>
            <a:r>
              <a:rPr lang="en-GB" sz="2800" dirty="0" err="1" smtClean="0"/>
              <a:t>seq</a:t>
            </a:r>
            <a:r>
              <a:rPr lang="en-GB" sz="2800" dirty="0" smtClean="0"/>
              <a:t> to discriminate open from closed</a:t>
            </a:r>
          </a:p>
          <a:p>
            <a:pPr lvl="2"/>
            <a:r>
              <a:rPr lang="en-GB" sz="2800" dirty="0" err="1" smtClean="0"/>
              <a:t>CpG</a:t>
            </a:r>
            <a:r>
              <a:rPr lang="en-GB" sz="2800" dirty="0" smtClean="0"/>
              <a:t> methylation data also recovered</a:t>
            </a:r>
          </a:p>
          <a:p>
            <a:pPr lvl="2"/>
            <a:r>
              <a:rPr lang="en-GB" sz="2800" dirty="0" smtClean="0"/>
              <a:t>RNA-</a:t>
            </a:r>
            <a:r>
              <a:rPr lang="en-GB" sz="2800" dirty="0" err="1" smtClean="0"/>
              <a:t>seq</a:t>
            </a:r>
            <a:r>
              <a:rPr lang="en-GB" sz="2800" dirty="0" smtClean="0"/>
              <a:t> by separation of DNA/RNA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9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Genome-wide coverage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Number of sites covered per single cell (60 </a:t>
            </a:r>
            <a:r>
              <a:rPr lang="en-GB" dirty="0" err="1" smtClean="0"/>
              <a:t>mES</a:t>
            </a:r>
            <a:r>
              <a:rPr lang="en-GB" dirty="0" smtClean="0"/>
              <a:t> cells)</a:t>
            </a:r>
          </a:p>
          <a:p>
            <a:r>
              <a:rPr lang="en-GB" dirty="0" smtClean="0"/>
              <a:t>Methylation data is equivalent to previous data (except very small sites)</a:t>
            </a:r>
          </a:p>
          <a:p>
            <a:r>
              <a:rPr lang="en-GB" dirty="0" smtClean="0"/>
              <a:t>Accessibility data much improved over published methods (e.g. </a:t>
            </a:r>
            <a:r>
              <a:rPr lang="en-GB" dirty="0" err="1" smtClean="0"/>
              <a:t>scATAC-seq</a:t>
            </a:r>
            <a:r>
              <a:rPr lang="en-GB" dirty="0" smtClean="0"/>
              <a:t> = 10% promoters)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264" y="1322299"/>
            <a:ext cx="4659376" cy="47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95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Correlation to published DNase-</a:t>
            </a:r>
            <a:r>
              <a:rPr lang="en-GB" dirty="0" err="1"/>
              <a:t>seq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11580" y="1748790"/>
            <a:ext cx="4023360" cy="66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Merged </a:t>
            </a:r>
            <a:r>
              <a:rPr lang="en-GB" dirty="0" err="1" smtClean="0"/>
              <a:t>scNMT-seq</a:t>
            </a:r>
            <a:r>
              <a:rPr lang="en-GB" dirty="0" smtClean="0"/>
              <a:t> correlates with DNase-</a:t>
            </a:r>
            <a:r>
              <a:rPr lang="en-GB" dirty="0" err="1" smtClean="0"/>
              <a:t>seq</a:t>
            </a:r>
            <a:r>
              <a:rPr lang="en-GB" dirty="0" smtClean="0"/>
              <a:t> at random 10kb windows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987540" y="1748790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Merged </a:t>
            </a:r>
            <a:r>
              <a:rPr lang="en-GB" dirty="0" err="1" smtClean="0"/>
              <a:t>scNMT-seq</a:t>
            </a:r>
            <a:r>
              <a:rPr lang="en-GB" dirty="0" smtClean="0"/>
              <a:t> shows similar enrichment at promoters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410" y="2341331"/>
            <a:ext cx="5433060" cy="3960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49" y="2788556"/>
            <a:ext cx="4990962" cy="318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8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Background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Bulk analyses mask intercellular differences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522" y="2912483"/>
            <a:ext cx="1448405" cy="2493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879" y="2912483"/>
            <a:ext cx="2488588" cy="2391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2746" y="3785180"/>
            <a:ext cx="156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vs.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970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Accessibility increases with gene expression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42905" y="1367790"/>
            <a:ext cx="5706189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91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can discriminate cell type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70" y="1390548"/>
            <a:ext cx="6995160" cy="4873295"/>
          </a:xfrm>
        </p:spPr>
      </p:pic>
    </p:spTree>
    <p:extLst>
      <p:ext uri="{BB962C8B-B14F-4D97-AF65-F5344CB8AC3E}">
        <p14:creationId xmlns:p14="http://schemas.microsoft.com/office/powerpoint/2010/main" val="709946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780" y="90805"/>
            <a:ext cx="11978760" cy="854775"/>
          </a:xfrm>
        </p:spPr>
        <p:txBody>
          <a:bodyPr/>
          <a:lstStyle/>
          <a:p>
            <a:r>
              <a:rPr lang="en-GB" dirty="0" smtClean="0"/>
              <a:t>Nucleosome positions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167" y="32900"/>
            <a:ext cx="6467096" cy="6312536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342780" y="1655961"/>
            <a:ext cx="5265420" cy="468947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Binomial </a:t>
            </a:r>
            <a:r>
              <a:rPr lang="en-US" sz="2800" dirty="0" err="1"/>
              <a:t>Probit</a:t>
            </a:r>
            <a:r>
              <a:rPr lang="en-US" sz="2800" dirty="0"/>
              <a:t> Regression likelihood to model methylation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Accessibility data shows periodic pattern indicative of nucleosome positions (not present in </a:t>
            </a:r>
            <a:r>
              <a:rPr lang="en-US" sz="2800" dirty="0" err="1"/>
              <a:t>CpG</a:t>
            </a:r>
            <a:r>
              <a:rPr lang="en-US" sz="2800" dirty="0"/>
              <a:t> methylation data)</a:t>
            </a:r>
            <a:endParaRPr lang="en-GB" sz="2800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790386" y="640334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Andreas </a:t>
            </a:r>
            <a:r>
              <a:rPr lang="en-GB" dirty="0" err="1"/>
              <a:t>Kapourani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971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36" y="2395933"/>
            <a:ext cx="7621064" cy="3982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 – cell variance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33703" y="1447252"/>
            <a:ext cx="5265420" cy="4689475"/>
          </a:xfrm>
        </p:spPr>
        <p:txBody>
          <a:bodyPr/>
          <a:lstStyle/>
          <a:p>
            <a:r>
              <a:rPr lang="en-GB" dirty="0" smtClean="0"/>
              <a:t>Methylation variance is highest at enhancers</a:t>
            </a:r>
          </a:p>
          <a:p>
            <a:endParaRPr lang="en-GB" dirty="0" smtClean="0"/>
          </a:p>
          <a:p>
            <a:r>
              <a:rPr lang="en-GB" dirty="0" smtClean="0"/>
              <a:t>Accessibility variance is highest at known TF binding sites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426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Methylation – accessibility correlations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019300" y="1583372"/>
            <a:ext cx="3112770" cy="56546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p-values against Pearson R</a:t>
            </a:r>
          </a:p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7353300" y="158337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QQ-plot of p-values</a:t>
            </a:r>
            <a:endParaRPr lang="en-GB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" y="2148840"/>
            <a:ext cx="100012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Methylation – accessibility correlations are widespread</a:t>
            </a:r>
            <a:br>
              <a:rPr lang="en-GB" dirty="0" smtClean="0"/>
            </a:br>
            <a:r>
              <a:rPr lang="en-GB" dirty="0"/>
              <a:t>T</a:t>
            </a:r>
            <a:r>
              <a:rPr lang="en-GB" dirty="0" smtClean="0"/>
              <a:t>ranscription correlations are rarer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85899" y="2150279"/>
            <a:ext cx="378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Methylation - accessibility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93415" y="2150279"/>
            <a:ext cx="378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Methylation - transcription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274885" y="2154784"/>
            <a:ext cx="378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Accessibility - transcription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805865"/>
            <a:ext cx="114014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89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127" y="4221"/>
            <a:ext cx="5515696" cy="6842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locus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Promoter association between accessibility and methylation</a:t>
            </a:r>
          </a:p>
          <a:p>
            <a:r>
              <a:rPr lang="en-GB" dirty="0"/>
              <a:t>Promoter association between accessibility and </a:t>
            </a:r>
            <a:r>
              <a:rPr lang="en-GB" dirty="0" smtClean="0"/>
              <a:t>transcription</a:t>
            </a:r>
          </a:p>
          <a:p>
            <a:r>
              <a:rPr lang="en-GB" dirty="0" smtClean="0"/>
              <a:t>Accessibility pattern at promoters varies and is associated with altered transcription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909738" y="3925614"/>
            <a:ext cx="128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ell 1</a:t>
            </a:r>
          </a:p>
          <a:p>
            <a:r>
              <a:rPr lang="en-GB" dirty="0"/>
              <a:t>l</a:t>
            </a:r>
            <a:r>
              <a:rPr lang="en-GB" dirty="0" smtClean="0"/>
              <a:t>ow </a:t>
            </a:r>
            <a:r>
              <a:rPr lang="en-GB" dirty="0" err="1" smtClean="0"/>
              <a:t>exp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909738" y="5386552"/>
            <a:ext cx="128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ell 2</a:t>
            </a:r>
          </a:p>
          <a:p>
            <a:r>
              <a:rPr lang="en-GB" dirty="0" smtClean="0"/>
              <a:t>high </a:t>
            </a:r>
            <a:r>
              <a:rPr lang="en-GB" dirty="0" err="1" smtClean="0"/>
              <a:t>exp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422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Combined profiling of chromatin accessibility / methylation / RNA in single-cells is possible</a:t>
            </a:r>
          </a:p>
          <a:p>
            <a:r>
              <a:rPr lang="en-GB" sz="2400" dirty="0"/>
              <a:t>Can be used to discover locus specific associations</a:t>
            </a:r>
          </a:p>
          <a:p>
            <a:r>
              <a:rPr lang="en-GB" sz="2400" dirty="0" smtClean="0"/>
              <a:t>Between cell variation is context dependent and differs between methylation and accessibility</a:t>
            </a:r>
          </a:p>
          <a:p>
            <a:r>
              <a:rPr lang="en-GB" sz="2400" dirty="0" smtClean="0"/>
              <a:t>Confirmed trend of negative </a:t>
            </a:r>
            <a:r>
              <a:rPr lang="en-GB" sz="2400" dirty="0"/>
              <a:t>association between </a:t>
            </a:r>
            <a:r>
              <a:rPr lang="en-GB" sz="2400" dirty="0" smtClean="0"/>
              <a:t>methylation </a:t>
            </a:r>
            <a:r>
              <a:rPr lang="en-GB" sz="2400" dirty="0"/>
              <a:t>and </a:t>
            </a:r>
            <a:r>
              <a:rPr lang="en-GB" sz="2400" dirty="0" smtClean="0"/>
              <a:t>transcription / accessibility (and positive for accessibility – transcription)</a:t>
            </a:r>
          </a:p>
          <a:p>
            <a:r>
              <a:rPr lang="en-GB" sz="2400" dirty="0" smtClean="0"/>
              <a:t>Methylation </a:t>
            </a:r>
            <a:r>
              <a:rPr lang="en-GB" sz="2400" dirty="0"/>
              <a:t>– accessibility more tightly linked than with expression (in this </a:t>
            </a:r>
            <a:r>
              <a:rPr lang="en-GB" sz="2400" dirty="0" smtClean="0"/>
              <a:t>population)</a:t>
            </a:r>
          </a:p>
          <a:p>
            <a:endParaRPr lang="en-GB" sz="2400" dirty="0" smtClean="0"/>
          </a:p>
          <a:p>
            <a:r>
              <a:rPr lang="en-GB" sz="2400" dirty="0" smtClean="0"/>
              <a:t>Outlook: study early cell fate decisions in mouse / human development</a:t>
            </a:r>
            <a:endParaRPr lang="en-GB" sz="2400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81" y="1281179"/>
            <a:ext cx="10024344" cy="48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77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cknowledgments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3616"/>
            <a:ext cx="1393018" cy="1393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958507"/>
            <a:ext cx="2775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u="sng" dirty="0"/>
              <a:t>Development of </a:t>
            </a:r>
            <a:r>
              <a:rPr lang="en-GB" u="sng" dirty="0" err="1"/>
              <a:t>scBS-seq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Heather Lee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Sebastien </a:t>
            </a:r>
            <a:r>
              <a:rPr lang="en-GB" dirty="0"/>
              <a:t>Smallwood</a:t>
            </a:r>
          </a:p>
          <a:p>
            <a:pPr algn="l"/>
            <a:endParaRPr lang="en-GB" dirty="0"/>
          </a:p>
          <a:p>
            <a:pPr algn="l"/>
            <a:r>
              <a:rPr lang="en-GB" u="sng" dirty="0" smtClean="0"/>
              <a:t>CG and GC Methylation data processing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Felix </a:t>
            </a:r>
            <a:r>
              <a:rPr lang="en-GB" dirty="0"/>
              <a:t>Krueger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994" y="3253603"/>
            <a:ext cx="2136073" cy="7049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67295" y="1357173"/>
            <a:ext cx="2877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u="sng" dirty="0" smtClean="0"/>
              <a:t>Analysis methods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Ricard </a:t>
            </a:r>
            <a:r>
              <a:rPr lang="en-GB" dirty="0" smtClean="0"/>
              <a:t>Argelaguet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Andreas </a:t>
            </a:r>
            <a:r>
              <a:rPr lang="en-GB" dirty="0" err="1"/>
              <a:t>Kapourani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Christof </a:t>
            </a:r>
            <a:r>
              <a:rPr lang="en-GB" dirty="0"/>
              <a:t>Angermueller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Oliver </a:t>
            </a:r>
            <a:r>
              <a:rPr lang="en-GB" dirty="0" smtClean="0"/>
              <a:t>Stegle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John Marioni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4" y="3506719"/>
            <a:ext cx="2044095" cy="5946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8060" y="4297321"/>
            <a:ext cx="4157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Development of G&amp;T-</a:t>
            </a:r>
            <a:r>
              <a:rPr lang="en-GB" u="sng" dirty="0" err="1"/>
              <a:t>seq</a:t>
            </a:r>
            <a:r>
              <a:rPr lang="en-GB" u="sng" dirty="0"/>
              <a:t> and </a:t>
            </a:r>
            <a:r>
              <a:rPr lang="en-GB" u="sng" dirty="0" err="1" smtClean="0"/>
              <a:t>scM&amp;T-seq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Iain Macaulay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Mabel </a:t>
            </a:r>
            <a:r>
              <a:rPr lang="en-GB" dirty="0"/>
              <a:t>Teng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Tim Hu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Thierry </a:t>
            </a:r>
            <a:r>
              <a:rPr lang="en-GB" dirty="0"/>
              <a:t>Voet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Chris Ponting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1" y="3485589"/>
            <a:ext cx="1688608" cy="7271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760" y="2792412"/>
            <a:ext cx="2295525" cy="638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677250"/>
            <a:ext cx="284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Members of Wolf </a:t>
            </a:r>
            <a:r>
              <a:rPr lang="en-GB" u="sng" dirty="0" err="1" smtClean="0"/>
              <a:t>Reik’s</a:t>
            </a:r>
            <a:r>
              <a:rPr lang="en-GB" u="sng" dirty="0" smtClean="0"/>
              <a:t> and Gavin Kelsey’s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Tom Stubbs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Courtney Hanna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1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Background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Bulk analyses mask intercellular differences 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2729876"/>
            <a:ext cx="3295649" cy="2800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3848" y="5529500"/>
            <a:ext cx="316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Silva </a:t>
            </a:r>
            <a:r>
              <a:rPr lang="en-GB" i="1" dirty="0"/>
              <a:t>J, Smith </a:t>
            </a:r>
            <a:r>
              <a:rPr lang="en-GB" i="1" dirty="0" smtClean="0"/>
              <a:t>A, </a:t>
            </a:r>
            <a:r>
              <a:rPr lang="en-GB" dirty="0" smtClean="0"/>
              <a:t>Cell</a:t>
            </a:r>
            <a:r>
              <a:rPr lang="en-GB" i="1" dirty="0" smtClean="0"/>
              <a:t>, </a:t>
            </a:r>
            <a:r>
              <a:rPr lang="en-GB" dirty="0" smtClean="0"/>
              <a:t>2008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2734915"/>
            <a:ext cx="2819400" cy="28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81775" y="5577600"/>
            <a:ext cx="316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Fitz</a:t>
            </a:r>
            <a:r>
              <a:rPr lang="en-GB" i="1" dirty="0" smtClean="0"/>
              <a:t> et al, </a:t>
            </a:r>
            <a:r>
              <a:rPr lang="en-GB" dirty="0" smtClean="0"/>
              <a:t>Cell Stem Cell,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6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Background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Parallel single-cell methods can be used to infer relationships at individual loci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2141226"/>
            <a:ext cx="6867526" cy="3882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0450" y="6450568"/>
            <a:ext cx="618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from Clark </a:t>
            </a:r>
            <a:r>
              <a:rPr lang="en-GB" i="1" dirty="0" smtClean="0"/>
              <a:t>et al</a:t>
            </a:r>
            <a:r>
              <a:rPr lang="en-GB" dirty="0" smtClean="0"/>
              <a:t> Genome Biology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9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scBS-seq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441817"/>
            <a:ext cx="4037647" cy="41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scBS-seq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0" y="1549527"/>
            <a:ext cx="5388864" cy="4937760"/>
          </a:xfrm>
        </p:spPr>
        <p:txBody>
          <a:bodyPr/>
          <a:lstStyle/>
          <a:p>
            <a:r>
              <a:rPr lang="en-GB" dirty="0" err="1" smtClean="0"/>
              <a:t>Bisulfite</a:t>
            </a:r>
            <a:r>
              <a:rPr lang="en-GB" dirty="0"/>
              <a:t> </a:t>
            </a:r>
            <a:r>
              <a:rPr lang="en-GB" dirty="0" smtClean="0"/>
              <a:t>conversion: 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fficiently discriminates 5mC from C</a:t>
            </a:r>
          </a:p>
          <a:p>
            <a:pPr lvl="1"/>
            <a:r>
              <a:rPr lang="en-GB" dirty="0" smtClean="0"/>
              <a:t>Fragments DNA – loss of sequences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441817"/>
            <a:ext cx="4037647" cy="41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4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scBS-seq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1462229"/>
            <a:ext cx="6926580" cy="4477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1803767"/>
            <a:ext cx="4037647" cy="41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2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 noGrp="1"/>
          </p:cNvSpPr>
          <p:nvPr>
            <p:ph sz="quarter" idx="1"/>
          </p:nvPr>
        </p:nvSpPr>
        <p:spPr>
          <a:xfrm>
            <a:off x="1981201" y="1216026"/>
            <a:ext cx="8109347" cy="15402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Typically achieve 20% genome coverage with high concordance to bulk data-sets</a:t>
            </a:r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68" y="2342598"/>
            <a:ext cx="5780882" cy="3584146"/>
          </a:xfrm>
          <a:prstGeom prst="rect">
            <a:avLst/>
          </a:prstGeom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scBS-seq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7950" y="5926744"/>
            <a:ext cx="258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Smallwood </a:t>
            </a:r>
            <a:r>
              <a:rPr lang="en-GB" i="1" dirty="0" smtClean="0"/>
              <a:t>et al</a:t>
            </a:r>
            <a:r>
              <a:rPr lang="en-GB" dirty="0" smtClean="0"/>
              <a:t> (2014)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3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Upgraded </a:t>
            </a:r>
            <a:r>
              <a:rPr lang="en-GB" dirty="0" err="1" smtClean="0"/>
              <a:t>scBS-seq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4825" y="2362200"/>
            <a:ext cx="6858000" cy="3886200"/>
          </a:xfrm>
        </p:spPr>
        <p:txBody>
          <a:bodyPr/>
          <a:lstStyle/>
          <a:p>
            <a:r>
              <a:rPr lang="en-GB" dirty="0" smtClean="0"/>
              <a:t>Throughput = 192 cells (vs. 12 previously)</a:t>
            </a:r>
          </a:p>
          <a:p>
            <a:r>
              <a:rPr lang="en-GB" dirty="0" smtClean="0"/>
              <a:t>Improved mapping efficiencies (= lower </a:t>
            </a:r>
            <a:r>
              <a:rPr lang="en-GB" dirty="0" err="1" smtClean="0"/>
              <a:t>seq</a:t>
            </a:r>
            <a:r>
              <a:rPr lang="en-GB" dirty="0" smtClean="0"/>
              <a:t> costs)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1427018"/>
            <a:ext cx="3620193" cy="45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60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960921C-2D35-45B7-AA11-A203FB61EBB5}" vid="{1C7D2033-00A4-4CD0-84B6-F7A5BAC229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Theme7</Template>
  <TotalTime>4336</TotalTime>
  <Words>653</Words>
  <Application>Microsoft Office PowerPoint</Application>
  <PresentationFormat>Widescreen</PresentationFormat>
  <Paragraphs>125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Bookman Old Style</vt:lpstr>
      <vt:lpstr>Calibri</vt:lpstr>
      <vt:lpstr>Gill Sans MT</vt:lpstr>
      <vt:lpstr>Wingdings</vt:lpstr>
      <vt:lpstr>Wingdings 3</vt:lpstr>
      <vt:lpstr>Theme1</vt:lpstr>
      <vt:lpstr>Joint profiling of chromatin accessibility, DNA methylation and transcription in single cells </vt:lpstr>
      <vt:lpstr>Background</vt:lpstr>
      <vt:lpstr>Background</vt:lpstr>
      <vt:lpstr>Background</vt:lpstr>
      <vt:lpstr>scBS-seq</vt:lpstr>
      <vt:lpstr>scBS-seq</vt:lpstr>
      <vt:lpstr>scBS-seq</vt:lpstr>
      <vt:lpstr>scBS-seq</vt:lpstr>
      <vt:lpstr>Upgraded scBS-seq</vt:lpstr>
      <vt:lpstr>Upgraded scBS-seq</vt:lpstr>
      <vt:lpstr>scM&amp;T-seq (+ RNA-seq)</vt:lpstr>
      <vt:lpstr>scM&amp;T-seq can discover novel relationships</vt:lpstr>
      <vt:lpstr>scNMT-seq: chromatin accessibility</vt:lpstr>
      <vt:lpstr>Methylase accessibility</vt:lpstr>
      <vt:lpstr>NOMe-seq</vt:lpstr>
      <vt:lpstr>Methylase vs. fragmentation</vt:lpstr>
      <vt:lpstr>scNMT-seq</vt:lpstr>
      <vt:lpstr>Genome-wide coverage</vt:lpstr>
      <vt:lpstr>Correlation to published DNase-seq</vt:lpstr>
      <vt:lpstr>Accessibility increases with gene expression</vt:lpstr>
      <vt:lpstr>Method can discriminate cell type</vt:lpstr>
      <vt:lpstr>Nucleosome positions</vt:lpstr>
      <vt:lpstr>Cell – cell variance</vt:lpstr>
      <vt:lpstr>Methylation – accessibility correlations</vt:lpstr>
      <vt:lpstr>Methylation – accessibility correlations are widespread Transcription correlations are rarer</vt:lpstr>
      <vt:lpstr>Example locus</vt:lpstr>
      <vt:lpstr>Summary</vt:lpstr>
      <vt:lpstr>PowerPoint Presentation</vt:lpstr>
      <vt:lpstr>Acknowledgments</vt:lpstr>
    </vt:vector>
  </TitlesOfParts>
  <Company>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Clark</dc:creator>
  <cp:lastModifiedBy>Stephen Clark</cp:lastModifiedBy>
  <cp:revision>121</cp:revision>
  <dcterms:created xsi:type="dcterms:W3CDTF">2017-03-22T11:43:18Z</dcterms:created>
  <dcterms:modified xsi:type="dcterms:W3CDTF">2017-06-19T15:37:59Z</dcterms:modified>
</cp:coreProperties>
</file>