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8" r:id="rId1"/>
  </p:sldMasterIdLst>
  <p:notesMasterIdLst>
    <p:notesMasterId r:id="rId15"/>
  </p:notesMasterIdLst>
  <p:sldIdLst>
    <p:sldId id="284" r:id="rId2"/>
    <p:sldId id="285" r:id="rId3"/>
    <p:sldId id="287" r:id="rId4"/>
    <p:sldId id="286" r:id="rId5"/>
    <p:sldId id="294" r:id="rId6"/>
    <p:sldId id="288" r:id="rId7"/>
    <p:sldId id="289" r:id="rId8"/>
    <p:sldId id="295" r:id="rId9"/>
    <p:sldId id="291" r:id="rId10"/>
    <p:sldId id="292" r:id="rId11"/>
    <p:sldId id="298" r:id="rId12"/>
    <p:sldId id="296" r:id="rId13"/>
    <p:sldId id="297" r:id="rId14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ean McVean" initials="G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CAFBC"/>
    <a:srgbClr val="68CEC7"/>
    <a:srgbClr val="0C1531"/>
    <a:srgbClr val="000066"/>
    <a:srgbClr val="01003F"/>
    <a:srgbClr val="0C004B"/>
    <a:srgbClr val="B21E28"/>
    <a:srgbClr val="E63C2F"/>
    <a:srgbClr val="E03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3" autoAdjust="0"/>
    <p:restoredTop sz="96343" autoAdjust="0"/>
  </p:normalViewPr>
  <p:slideViewPr>
    <p:cSldViewPr snapToGrid="0" snapToObjects="1">
      <p:cViewPr varScale="1">
        <p:scale>
          <a:sx n="153" d="100"/>
          <a:sy n="153" d="100"/>
        </p:scale>
        <p:origin x="150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4EB5-F00B-4E51-A24A-84B13EB6370D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E0EE-F087-4C4B-AB38-6BA94B156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1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840D-351A-4C63-9298-1939A34C9652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AA5-0BCE-4BFD-A899-F54E84682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omics_powerpoint_backgrounds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1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7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SMC_V001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8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392"/>
            <a:ext cx="8229600" cy="85725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49D5-E4E4-A742-BF7D-52B0D35C3DB2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CB1A-7C08-B640-A95E-282D51CB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7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324"/>
            <a:ext cx="8229600" cy="476231"/>
          </a:xfrm>
          <a:prstGeom prst="rect">
            <a:avLst/>
          </a:prstGeom>
        </p:spPr>
        <p:txBody>
          <a:bodyPr vert="horz" anchor="ctr"/>
          <a:lstStyle>
            <a:lvl1pPr>
              <a:defRPr sz="36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68300" y="977900"/>
            <a:ext cx="8421688" cy="38766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C1531"/>
                </a:solidFill>
                <a:latin typeface="Avenir Book"/>
                <a:cs typeface="Avenir Book"/>
              </a:defRPr>
            </a:lvl1pPr>
            <a:lvl2pPr>
              <a:defRPr>
                <a:solidFill>
                  <a:srgbClr val="0C1531"/>
                </a:solidFill>
                <a:latin typeface="Avenir Book"/>
                <a:cs typeface="Avenir Book"/>
              </a:defRPr>
            </a:lvl2pPr>
            <a:lvl3pPr>
              <a:defRPr>
                <a:solidFill>
                  <a:srgbClr val="0C1531"/>
                </a:solidFill>
                <a:latin typeface="Avenir Book"/>
                <a:cs typeface="Avenir Book"/>
              </a:defRPr>
            </a:lvl3pPr>
            <a:lvl4pPr>
              <a:defRPr>
                <a:solidFill>
                  <a:srgbClr val="0C1531"/>
                </a:solidFill>
                <a:latin typeface="Avenir Book"/>
                <a:cs typeface="Avenir Book"/>
              </a:defRPr>
            </a:lvl4pPr>
            <a:lvl5pPr>
              <a:defRPr>
                <a:solidFill>
                  <a:srgbClr val="0C153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751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324"/>
            <a:ext cx="8229600" cy="476231"/>
          </a:xfrm>
          <a:prstGeom prst="rect">
            <a:avLst/>
          </a:prstGeom>
        </p:spPr>
        <p:txBody>
          <a:bodyPr vert="horz" anchor="ctr"/>
          <a:lstStyle>
            <a:lvl1pPr>
              <a:defRPr sz="36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68300" y="977900"/>
            <a:ext cx="8421688" cy="38766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C1531"/>
                </a:solidFill>
                <a:latin typeface="Avenir Book"/>
                <a:cs typeface="Avenir Book"/>
              </a:defRPr>
            </a:lvl1pPr>
            <a:lvl2pPr>
              <a:defRPr>
                <a:solidFill>
                  <a:srgbClr val="0C1531"/>
                </a:solidFill>
                <a:latin typeface="Avenir Book"/>
                <a:cs typeface="Avenir Book"/>
              </a:defRPr>
            </a:lvl2pPr>
            <a:lvl3pPr>
              <a:defRPr>
                <a:solidFill>
                  <a:srgbClr val="0C1531"/>
                </a:solidFill>
                <a:latin typeface="Avenir Book"/>
                <a:cs typeface="Avenir Book"/>
              </a:defRPr>
            </a:lvl3pPr>
            <a:lvl4pPr>
              <a:defRPr>
                <a:solidFill>
                  <a:srgbClr val="0C1531"/>
                </a:solidFill>
                <a:latin typeface="Avenir Book"/>
                <a:cs typeface="Avenir Book"/>
              </a:defRPr>
            </a:lvl4pPr>
            <a:lvl5pPr>
              <a:defRPr>
                <a:solidFill>
                  <a:srgbClr val="0C153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5" name="Picture 4" descr="O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18" y="4603681"/>
            <a:ext cx="1132270" cy="369350"/>
          </a:xfrm>
          <a:prstGeom prst="rect">
            <a:avLst/>
          </a:prstGeom>
        </p:spPr>
      </p:pic>
      <p:pic>
        <p:nvPicPr>
          <p:cNvPr id="6" name="Picture 5" descr="Screenshot 2017-05-16 13.34.56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" y="4681917"/>
            <a:ext cx="4116531" cy="2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70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324"/>
            <a:ext cx="7405220" cy="476231"/>
          </a:xfrm>
          <a:prstGeom prst="rect">
            <a:avLst/>
          </a:prstGeom>
        </p:spPr>
        <p:txBody>
          <a:bodyPr vert="horz" anchor="ctr"/>
          <a:lstStyle>
            <a:lvl1pPr>
              <a:defRPr sz="36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68300" y="977900"/>
            <a:ext cx="8421688" cy="38766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C1531"/>
                </a:solidFill>
                <a:latin typeface="Avenir Book"/>
                <a:cs typeface="Avenir Book"/>
              </a:defRPr>
            </a:lvl1pPr>
            <a:lvl2pPr>
              <a:defRPr>
                <a:solidFill>
                  <a:srgbClr val="0C1531"/>
                </a:solidFill>
                <a:latin typeface="Avenir Book"/>
                <a:cs typeface="Avenir Book"/>
              </a:defRPr>
            </a:lvl2pPr>
            <a:lvl3pPr>
              <a:defRPr>
                <a:solidFill>
                  <a:srgbClr val="0C1531"/>
                </a:solidFill>
                <a:latin typeface="Avenir Book"/>
                <a:cs typeface="Avenir Book"/>
              </a:defRPr>
            </a:lvl3pPr>
            <a:lvl4pPr>
              <a:defRPr>
                <a:solidFill>
                  <a:srgbClr val="0C1531"/>
                </a:solidFill>
                <a:latin typeface="Avenir Book"/>
                <a:cs typeface="Avenir Book"/>
              </a:defRPr>
            </a:lvl4pPr>
            <a:lvl5pPr>
              <a:defRPr>
                <a:solidFill>
                  <a:srgbClr val="0C153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5" name="Picture 4" descr="O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18" y="4603681"/>
            <a:ext cx="1132270" cy="369350"/>
          </a:xfrm>
          <a:prstGeom prst="rect">
            <a:avLst/>
          </a:prstGeom>
        </p:spPr>
      </p:pic>
      <p:pic>
        <p:nvPicPr>
          <p:cNvPr id="6" name="Picture 5" descr="Screenshot 2017-05-16 13.34.56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" y="4681917"/>
            <a:ext cx="4116531" cy="291114"/>
          </a:xfrm>
          <a:prstGeom prst="rect">
            <a:avLst/>
          </a:prstGeom>
        </p:spPr>
      </p:pic>
      <p:pic>
        <p:nvPicPr>
          <p:cNvPr id="7" name="Picture 6" descr="OGC-Logo-Rev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16" y="65276"/>
            <a:ext cx="988227" cy="5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513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02_new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324"/>
            <a:ext cx="8229600" cy="476231"/>
          </a:xfrm>
          <a:prstGeom prst="rect">
            <a:avLst/>
          </a:prstGeom>
        </p:spPr>
        <p:txBody>
          <a:bodyPr vert="horz" anchor="ctr"/>
          <a:lstStyle>
            <a:lvl1pPr>
              <a:defRPr sz="3600" b="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92113" y="1003300"/>
            <a:ext cx="8397875" cy="39433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010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4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" y="0"/>
            <a:ext cx="913587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12" y="-1"/>
            <a:ext cx="3355189" cy="5143501"/>
          </a:xfrm>
          <a:prstGeom prst="rect">
            <a:avLst/>
          </a:prstGeom>
        </p:spPr>
      </p:pic>
      <p:pic>
        <p:nvPicPr>
          <p:cNvPr id="5" name="Picture 4" descr="OGC-Logo-Rev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12" y="1004334"/>
            <a:ext cx="2806530" cy="1614612"/>
          </a:xfrm>
          <a:prstGeom prst="rect">
            <a:avLst/>
          </a:prstGeom>
        </p:spPr>
      </p:pic>
      <p:pic>
        <p:nvPicPr>
          <p:cNvPr id="7" name="Picture 6" descr="wellcome-logo-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30" y="3727886"/>
            <a:ext cx="530842" cy="530842"/>
          </a:xfrm>
          <a:prstGeom prst="rect">
            <a:avLst/>
          </a:prstGeom>
        </p:spPr>
      </p:pic>
      <p:pic>
        <p:nvPicPr>
          <p:cNvPr id="8" name="Picture 7" descr="OU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72" y="4681917"/>
            <a:ext cx="1132270" cy="369350"/>
          </a:xfrm>
          <a:prstGeom prst="rect">
            <a:avLst/>
          </a:prstGeom>
        </p:spPr>
      </p:pic>
      <p:pic>
        <p:nvPicPr>
          <p:cNvPr id="10" name="Picture 9" descr="Screenshot 2017-05-16 13.34.56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1" y="3841115"/>
            <a:ext cx="4116531" cy="291114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5756" y="274638"/>
            <a:ext cx="4909066" cy="675423"/>
          </a:xfrm>
        </p:spPr>
        <p:txBody>
          <a:bodyPr>
            <a:noAutofit/>
          </a:bodyPr>
          <a:lstStyle>
            <a:lvl1pPr>
              <a:defRPr sz="280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31838" y="2722563"/>
            <a:ext cx="4402137" cy="696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0">
                <a:solidFill>
                  <a:srgbClr val="FFFFFF"/>
                </a:solidFill>
                <a:latin typeface="Avenir Oblique"/>
                <a:cs typeface="Avenir Oblique"/>
              </a:defRPr>
            </a:lvl1pPr>
            <a:lvl2pPr marL="4572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2pPr>
            <a:lvl3pPr marL="9144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3pPr>
            <a:lvl4pPr marL="13716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4pPr>
            <a:lvl5pPr marL="18288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58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omics_powerpoint_backgrounds-02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5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0840D-351A-4C63-9298-1939A34C9652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5AA5-0BCE-4BFD-A899-F54E84682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4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3" r:id="rId3"/>
    <p:sldLayoutId id="2147483725" r:id="rId4"/>
    <p:sldLayoutId id="2147483717" r:id="rId5"/>
    <p:sldLayoutId id="2147483720" r:id="rId6"/>
    <p:sldLayoutId id="2147483724" r:id="rId7"/>
    <p:sldLayoutId id="2147483675" r:id="rId8"/>
    <p:sldLayoutId id="2147483677" r:id="rId9"/>
    <p:sldLayoutId id="2147483679" r:id="rId10"/>
    <p:sldLayoutId id="2147483680" r:id="rId11"/>
    <p:sldLayoutId id="2147483681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wn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Brown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own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Brown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own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support.10xgenomics.com/single-cell-gene-expression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www.10xgenom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mailto:genomicsinfo@well.ox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12" y="-1"/>
            <a:ext cx="3355189" cy="5143501"/>
          </a:xfrm>
          <a:prstGeom prst="rect">
            <a:avLst/>
          </a:prstGeom>
        </p:spPr>
      </p:pic>
      <p:pic>
        <p:nvPicPr>
          <p:cNvPr id="4" name="Picture 3" descr="OGC-Logo-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12" y="1004334"/>
            <a:ext cx="2806530" cy="1614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172" y="255996"/>
            <a:ext cx="489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venir Book"/>
                <a:cs typeface="Avenir Book"/>
              </a:rPr>
              <a:t>Oxford Consortium for Single-Cell Biology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venir Book"/>
                <a:cs typeface="Avenir Book"/>
              </a:rPr>
              <a:t>Symposium, 17 May 2017.</a:t>
            </a:r>
          </a:p>
        </p:txBody>
      </p:sp>
      <p:pic>
        <p:nvPicPr>
          <p:cNvPr id="8" name="Picture 7" descr="wellcome-logo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30" y="3727886"/>
            <a:ext cx="530842" cy="530842"/>
          </a:xfrm>
          <a:prstGeom prst="rect">
            <a:avLst/>
          </a:prstGeom>
        </p:spPr>
      </p:pic>
      <p:pic>
        <p:nvPicPr>
          <p:cNvPr id="11" name="Picture 10" descr="O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72" y="4681917"/>
            <a:ext cx="1132270" cy="369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960" y="2722197"/>
            <a:ext cx="4907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Book"/>
                <a:cs typeface="Avenir Book"/>
              </a:rPr>
              <a:t>Single-Cell Platform Update</a:t>
            </a:r>
            <a:endParaRPr lang="en-US" sz="20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Book"/>
                <a:cs typeface="Avenir Book"/>
              </a:rPr>
              <a:t>Rory Bowden</a:t>
            </a:r>
            <a:endParaRPr lang="en-US" sz="2000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pic>
        <p:nvPicPr>
          <p:cNvPr id="15" name="Picture 14" descr="Screenshot 2017-05-16 13.34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1" y="3841115"/>
            <a:ext cx="4116531" cy="2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Exploiting the robustness of Smart-seq2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8300" y="977901"/>
            <a:ext cx="8421688" cy="185373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SMARTer</a:t>
            </a:r>
            <a:r>
              <a:rPr lang="en-US" dirty="0" smtClean="0"/>
              <a:t> family of </a:t>
            </a:r>
            <a:r>
              <a:rPr lang="en-US" dirty="0" err="1" smtClean="0"/>
              <a:t>cDNA</a:t>
            </a:r>
            <a:r>
              <a:rPr lang="en-US" dirty="0" smtClean="0"/>
              <a:t> protocols devised for low-input bulk RNA-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Smart-seq2 (</a:t>
            </a:r>
            <a:r>
              <a:rPr lang="en-US" dirty="0" err="1" smtClean="0"/>
              <a:t>Picelli</a:t>
            </a:r>
            <a:r>
              <a:rPr lang="en-US" dirty="0" smtClean="0"/>
              <a:t>) introduced as single-cell cheap, homebrew method</a:t>
            </a:r>
          </a:p>
          <a:p>
            <a:r>
              <a:rPr lang="en-US" dirty="0" smtClean="0"/>
              <a:t>Combines with scaled-down </a:t>
            </a:r>
            <a:r>
              <a:rPr lang="en-US" dirty="0" err="1" smtClean="0"/>
              <a:t>Nextera</a:t>
            </a:r>
            <a:r>
              <a:rPr lang="en-US" dirty="0" smtClean="0"/>
              <a:t> for full-length RNA-</a:t>
            </a:r>
            <a:r>
              <a:rPr lang="en-US" dirty="0" err="1" smtClean="0"/>
              <a:t>Seq</a:t>
            </a:r>
            <a:r>
              <a:rPr lang="en-US" dirty="0" smtClean="0"/>
              <a:t> libraries</a:t>
            </a:r>
          </a:p>
          <a:p>
            <a:r>
              <a:rPr lang="en-US" dirty="0" smtClean="0"/>
              <a:t>Automated as 96- or 384-plate</a:t>
            </a:r>
          </a:p>
          <a:p>
            <a:r>
              <a:rPr lang="en-US" dirty="0" smtClean="0"/>
              <a:t>Bulk controls always included in SC experiments</a:t>
            </a:r>
          </a:p>
          <a:p>
            <a:r>
              <a:rPr lang="en-US" dirty="0" smtClean="0"/>
              <a:t>High quality/complexity, favourable cost for large-scale studies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249445"/>
            <a:ext cx="836327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37414" y="3664172"/>
            <a:ext cx="8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37414" y="4352808"/>
            <a:ext cx="96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7309" y="4249445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49352" y="4249445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89316" y="4249445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61323" y="4252138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3330" y="4249316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3328" y="4352808"/>
            <a:ext cx="58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1pg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59555" y="4352808"/>
            <a:ext cx="78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10pg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88634" y="4352808"/>
            <a:ext cx="80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100pg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39350" y="4352808"/>
            <a:ext cx="58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75577" y="4352808"/>
            <a:ext cx="78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04656" y="4352808"/>
            <a:ext cx="80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55371" y="4352808"/>
            <a:ext cx="58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1μg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405337" y="4249316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77344" y="4249316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09412" y="4076093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81419" y="4076093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53426" y="4078786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25433" y="4075964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97440" y="4075964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69447" y="4075964"/>
            <a:ext cx="0" cy="1787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15429" y="3658528"/>
            <a:ext cx="58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251656" y="3658528"/>
            <a:ext cx="78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80735" y="3658528"/>
            <a:ext cx="80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731451" y="3658528"/>
            <a:ext cx="58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45" name="TextBox 44"/>
          <p:cNvSpPr txBox="1"/>
          <p:nvPr/>
        </p:nvSpPr>
        <p:spPr>
          <a:xfrm>
            <a:off x="5767678" y="3658528"/>
            <a:ext cx="78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6996757" y="3658528"/>
            <a:ext cx="80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420519" y="3547533"/>
            <a:ext cx="2652888" cy="4704"/>
          </a:xfrm>
          <a:prstGeom prst="line">
            <a:avLst/>
          </a:prstGeom>
          <a:ln w="476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073407" y="3542829"/>
            <a:ext cx="1288815" cy="4704"/>
          </a:xfrm>
          <a:prstGeom prst="line">
            <a:avLst/>
          </a:prstGeom>
          <a:ln w="4762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5395652" y="3533421"/>
            <a:ext cx="3212158" cy="4704"/>
            <a:chOff x="5376836" y="3482622"/>
            <a:chExt cx="3212158" cy="4704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5376836" y="3482622"/>
              <a:ext cx="2652888" cy="4704"/>
            </a:xfrm>
            <a:prstGeom prst="line">
              <a:avLst/>
            </a:prstGeom>
            <a:ln w="47625">
              <a:solidFill>
                <a:srgbClr val="E63C2F"/>
              </a:solidFill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029724" y="3482622"/>
              <a:ext cx="559270" cy="4704"/>
            </a:xfrm>
            <a:prstGeom prst="line">
              <a:avLst/>
            </a:prstGeom>
            <a:ln w="47625">
              <a:solidFill>
                <a:srgbClr val="E63C2F"/>
              </a:solidFill>
              <a:prstDash val="sysDot"/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>
            <a:off x="1011291" y="3548003"/>
            <a:ext cx="483773" cy="3764"/>
          </a:xfrm>
          <a:prstGeom prst="line">
            <a:avLst/>
          </a:prstGeom>
          <a:ln w="47625">
            <a:solidFill>
              <a:srgbClr val="5B9BD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975555" y="2728597"/>
            <a:ext cx="120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FACS and lyse in 2μL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106653" y="2728597"/>
            <a:ext cx="120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up </a:t>
            </a:r>
            <a:r>
              <a:rPr lang="en-US" dirty="0" err="1" smtClean="0"/>
              <a:t>lysis</a:t>
            </a:r>
            <a:r>
              <a:rPr lang="en-US" dirty="0" smtClean="0"/>
              <a:t> </a:t>
            </a:r>
            <a:r>
              <a:rPr lang="en-US" dirty="0" err="1" smtClean="0"/>
              <a:t>vol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600624" y="2728597"/>
            <a:ext cx="128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 RNA and dilute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Olympus IX83 / </a:t>
            </a:r>
            <a:r>
              <a:rPr lang="en-US" sz="3200" i="1" dirty="0" smtClean="0"/>
              <a:t>MMI </a:t>
            </a:r>
            <a:r>
              <a:rPr lang="en-US" sz="3200" i="1" dirty="0" err="1" smtClean="0"/>
              <a:t>CellEctor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E-B2-S-P_mit_SpiegundTranspHintergr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8" y="1221600"/>
            <a:ext cx="6521450" cy="3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Finally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Open Calls / Opportunities:</a:t>
            </a:r>
          </a:p>
          <a:p>
            <a:r>
              <a:rPr lang="en-US" dirty="0" smtClean="0"/>
              <a:t>MMI </a:t>
            </a:r>
            <a:r>
              <a:rPr lang="en-US" dirty="0" err="1" smtClean="0"/>
              <a:t>CellEctor</a:t>
            </a:r>
            <a:r>
              <a:rPr lang="en-US" dirty="0" smtClean="0"/>
              <a:t> / Calcium Imaging</a:t>
            </a:r>
          </a:p>
          <a:p>
            <a:r>
              <a:rPr lang="en-US" dirty="0" smtClean="0"/>
              <a:t>10X V(D)J</a:t>
            </a:r>
          </a:p>
          <a:p>
            <a:r>
              <a:rPr lang="en-US" dirty="0" smtClean="0"/>
              <a:t>10X SC-RNA-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dirty="0" smtClean="0"/>
              <a:t>10X Genomic applications)</a:t>
            </a:r>
          </a:p>
          <a:p>
            <a:r>
              <a:rPr lang="en-US" dirty="0" smtClean="0"/>
              <a:t>SC </a:t>
            </a:r>
            <a:r>
              <a:rPr lang="en-US" dirty="0" err="1" smtClean="0"/>
              <a:t>CaptureSeq</a:t>
            </a:r>
            <a:endParaRPr lang="en-US" dirty="0" smtClean="0"/>
          </a:p>
          <a:p>
            <a:r>
              <a:rPr lang="en-US" dirty="0" smtClean="0"/>
              <a:t>Cell Preservatives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Picture 3" descr="Evernote Snapshot 20160824 1154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125324"/>
            <a:ext cx="6769422" cy="47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Single-Cell Analyses?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Describe cell heterogeneity, identity and differentiation</a:t>
            </a:r>
          </a:p>
          <a:p>
            <a:r>
              <a:rPr lang="en-US" dirty="0" smtClean="0"/>
              <a:t>Detect and study individual, rare events</a:t>
            </a:r>
          </a:p>
          <a:p>
            <a:r>
              <a:rPr lang="en-US" dirty="0" smtClean="0"/>
              <a:t>Dissect co-expression circuits</a:t>
            </a:r>
          </a:p>
          <a:p>
            <a:r>
              <a:rPr lang="en-US" dirty="0" smtClean="0"/>
              <a:t>Reconstruct dynamical processes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 Single-Cell Platform might want to facilitate all of the above, while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Providing access to technology / services</a:t>
            </a:r>
          </a:p>
          <a:p>
            <a:r>
              <a:rPr lang="en-US" dirty="0" smtClean="0"/>
              <a:t>Driving adoption in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pic>
        <p:nvPicPr>
          <p:cNvPr id="7" name="Picture 6" descr="IMG_4787[10]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3" y="917222"/>
            <a:ext cx="5969693" cy="4085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074" y="1011296"/>
            <a:ext cx="245063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Lab, methods, routine, pipelines, data analysis, management</a:t>
            </a:r>
            <a:r>
              <a:rPr lang="mr-IN" dirty="0" smtClean="0"/>
              <a:t>…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+ </a:t>
            </a:r>
            <a:r>
              <a:rPr lang="en-GB" dirty="0" err="1" smtClean="0"/>
              <a:t>Quin</a:t>
            </a:r>
            <a:endParaRPr lang="en-GB" dirty="0" smtClean="0"/>
          </a:p>
          <a:p>
            <a:r>
              <a:rPr lang="en-GB" dirty="0" smtClean="0"/>
              <a:t>+ </a:t>
            </a:r>
            <a:r>
              <a:rPr lang="en-GB" dirty="0" err="1" smtClean="0"/>
              <a:t>Fabiola</a:t>
            </a:r>
            <a:endParaRPr lang="en-GB" dirty="0" smtClean="0"/>
          </a:p>
          <a:p>
            <a:r>
              <a:rPr lang="en-GB" dirty="0" smtClean="0"/>
              <a:t>+ John</a:t>
            </a:r>
          </a:p>
          <a:p>
            <a:r>
              <a:rPr lang="en-GB" dirty="0" smtClean="0"/>
              <a:t>+ Angie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we get to where we are today?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Early work at the WIMM</a:t>
            </a:r>
          </a:p>
          <a:p>
            <a:r>
              <a:rPr lang="en-US" dirty="0" smtClean="0"/>
              <a:t>Recognition of the need for Oxford to get up to speed in single-cell techniques</a:t>
            </a:r>
          </a:p>
          <a:p>
            <a:r>
              <a:rPr lang="en-US" dirty="0" smtClean="0"/>
              <a:t>MRC CRI award for single-cell infrastructure  2015-6</a:t>
            </a:r>
          </a:p>
          <a:p>
            <a:r>
              <a:rPr lang="en-US" dirty="0" smtClean="0"/>
              <a:t>Finding and buying suitable equipment</a:t>
            </a:r>
          </a:p>
          <a:p>
            <a:r>
              <a:rPr lang="en-US" dirty="0" smtClean="0"/>
              <a:t>Setting up and (self-)training lab and data teams</a:t>
            </a:r>
          </a:p>
          <a:p>
            <a:r>
              <a:rPr lang="en-US" dirty="0" smtClean="0"/>
              <a:t>Service activities</a:t>
            </a:r>
          </a:p>
          <a:p>
            <a:r>
              <a:rPr lang="en-US" dirty="0" smtClean="0"/>
              <a:t>Method  and project </a:t>
            </a:r>
            <a:r>
              <a:rPr lang="en-US" dirty="0"/>
              <a:t>c</a:t>
            </a:r>
            <a:r>
              <a:rPr lang="en-US" dirty="0" smtClean="0"/>
              <a:t>ollaborations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have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70 SC Projects with Smarter/SS2 ±</a:t>
            </a:r>
            <a:r>
              <a:rPr lang="en-US" dirty="0" err="1" smtClean="0"/>
              <a:t>Nextera</a:t>
            </a:r>
            <a:endParaRPr lang="en-US" dirty="0"/>
          </a:p>
          <a:p>
            <a:r>
              <a:rPr lang="en-US" dirty="0" smtClean="0"/>
              <a:t>20 C1 RNA Projects</a:t>
            </a:r>
          </a:p>
          <a:p>
            <a:r>
              <a:rPr lang="en-US" dirty="0" smtClean="0"/>
              <a:t>120+ sequencing projects</a:t>
            </a:r>
          </a:p>
          <a:p>
            <a:r>
              <a:rPr lang="en-US" dirty="0" smtClean="0"/>
              <a:t>New methods and platforms</a:t>
            </a:r>
          </a:p>
          <a:p>
            <a:r>
              <a:rPr lang="en-US" dirty="0" smtClean="0"/>
              <a:t>Focus on automation, tracking, robustness</a:t>
            </a:r>
          </a:p>
          <a:p>
            <a:r>
              <a:rPr lang="en-US" dirty="0" smtClean="0"/>
              <a:t>ECHO for </a:t>
            </a:r>
            <a:r>
              <a:rPr lang="en-US" dirty="0" err="1" smtClean="0"/>
              <a:t>miniaturisation</a:t>
            </a:r>
            <a:endParaRPr lang="en-US" dirty="0" smtClean="0"/>
          </a:p>
          <a:p>
            <a:r>
              <a:rPr lang="en-US" dirty="0" smtClean="0"/>
              <a:t>Getting 10X Chromium (SC) up and 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operate?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Core set of routine (service) applications:</a:t>
            </a:r>
          </a:p>
          <a:p>
            <a:pPr lvl="1"/>
            <a:r>
              <a:rPr lang="en-US" dirty="0" smtClean="0"/>
              <a:t>C1-RNA, C1-ATAC-Seq, FACS + SmartSeq2, 10X Chromium SC-RNA</a:t>
            </a:r>
          </a:p>
          <a:p>
            <a:r>
              <a:rPr lang="en-US" dirty="0" smtClean="0"/>
              <a:t>Bleeding-edge (collaborative) methods:</a:t>
            </a:r>
          </a:p>
          <a:p>
            <a:pPr lvl="1"/>
            <a:r>
              <a:rPr lang="en-US" dirty="0" err="1" smtClean="0"/>
              <a:t>CellEctor</a:t>
            </a:r>
            <a:r>
              <a:rPr lang="en-US" dirty="0" smtClean="0"/>
              <a:t>, </a:t>
            </a:r>
            <a:r>
              <a:rPr lang="en-US" dirty="0" err="1" smtClean="0"/>
              <a:t>SeqWell</a:t>
            </a:r>
            <a:r>
              <a:rPr lang="en-US" dirty="0" smtClean="0"/>
              <a:t>, C1-SMART-ATAC, Capture-</a:t>
            </a:r>
            <a:r>
              <a:rPr lang="en-US" dirty="0" err="1" smtClean="0"/>
              <a:t>Seq</a:t>
            </a:r>
            <a:r>
              <a:rPr lang="en-US" dirty="0" smtClean="0"/>
              <a:t>, Plate-SC-ATAC-</a:t>
            </a:r>
            <a:r>
              <a:rPr lang="en-US" dirty="0" err="1" smtClean="0"/>
              <a:t>Seq</a:t>
            </a:r>
            <a:r>
              <a:rPr lang="en-US" dirty="0" smtClean="0"/>
              <a:t>, Cell preservatives, GZ-WGA,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Grey area in-between:</a:t>
            </a:r>
          </a:p>
          <a:p>
            <a:pPr marL="685800" lvl="2">
              <a:spcBef>
                <a:spcPts val="1000"/>
              </a:spcBef>
            </a:pPr>
            <a:r>
              <a:rPr lang="en-US" dirty="0" err="1"/>
              <a:t>Miniaturised</a:t>
            </a:r>
            <a:r>
              <a:rPr lang="en-US" dirty="0"/>
              <a:t> methods, 10X VDJ,</a:t>
            </a:r>
          </a:p>
          <a:p>
            <a:r>
              <a:rPr lang="en-US" dirty="0" smtClean="0"/>
              <a:t>‘Limbo’:</a:t>
            </a:r>
          </a:p>
          <a:p>
            <a:pPr lvl="1"/>
            <a:r>
              <a:rPr lang="en-US" dirty="0" err="1" smtClean="0"/>
              <a:t>Fluidigm</a:t>
            </a:r>
            <a:r>
              <a:rPr lang="en-US" dirty="0" smtClean="0"/>
              <a:t>: Polaris, </a:t>
            </a:r>
            <a:r>
              <a:rPr lang="en-US" dirty="0" err="1" smtClean="0"/>
              <a:t>BioMark</a:t>
            </a:r>
            <a:r>
              <a:rPr lang="en-US" dirty="0" smtClean="0"/>
              <a:t>, C1-HD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have things evolved since May 2016?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Substantial volume of projects</a:t>
            </a:r>
          </a:p>
          <a:p>
            <a:r>
              <a:rPr lang="en-US" dirty="0" smtClean="0"/>
              <a:t>Consolidation phase (the end of the beginning)</a:t>
            </a:r>
          </a:p>
          <a:p>
            <a:r>
              <a:rPr lang="en-US" dirty="0" smtClean="0"/>
              <a:t>Confidence in routine offerings</a:t>
            </a:r>
          </a:p>
          <a:p>
            <a:r>
              <a:rPr lang="en-US" dirty="0" smtClean="0"/>
              <a:t>‘Parking’ stalled methods projects</a:t>
            </a:r>
          </a:p>
          <a:p>
            <a:r>
              <a:rPr lang="en-US" dirty="0" smtClean="0"/>
              <a:t>New methods to be supported via collaborations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74183" y="130277"/>
            <a:ext cx="7349067" cy="4645523"/>
            <a:chOff x="1007533" y="358460"/>
            <a:chExt cx="7349067" cy="4645523"/>
          </a:xfrm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1007533" y="358460"/>
              <a:ext cx="7349067" cy="4645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2000" sy="102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creenshot 2017-05-18 16.35.1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619" y="581672"/>
              <a:ext cx="2343807" cy="762000"/>
            </a:xfrm>
            <a:prstGeom prst="rect">
              <a:avLst/>
            </a:prstGeom>
          </p:spPr>
        </p:pic>
        <p:pic>
          <p:nvPicPr>
            <p:cNvPr id="7" name="Picture 6" descr="Screenshot 2017-05-18 16.38.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639" y="1948058"/>
              <a:ext cx="2899725" cy="431795"/>
            </a:xfrm>
            <a:prstGeom prst="rect">
              <a:avLst/>
            </a:prstGeom>
          </p:spPr>
        </p:pic>
        <p:pic>
          <p:nvPicPr>
            <p:cNvPr id="9" name="Picture 8" descr="Screenshot 2017-05-18 16.39.5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163" y="3426490"/>
              <a:ext cx="1651000" cy="1282700"/>
            </a:xfrm>
            <a:prstGeom prst="rect">
              <a:avLst/>
            </a:prstGeom>
          </p:spPr>
        </p:pic>
        <p:pic>
          <p:nvPicPr>
            <p:cNvPr id="10" name="Picture 9" descr="Screenshot 2017-05-18 16.40.3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111" y="3644901"/>
              <a:ext cx="1785334" cy="922984"/>
            </a:xfrm>
            <a:prstGeom prst="rect">
              <a:avLst/>
            </a:prstGeom>
          </p:spPr>
        </p:pic>
        <p:pic>
          <p:nvPicPr>
            <p:cNvPr id="12" name="Picture 11" descr="Screenshot 2017-05-16 13.34.5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97" y="1595688"/>
              <a:ext cx="3095036" cy="218875"/>
            </a:xfrm>
            <a:prstGeom prst="rect">
              <a:avLst/>
            </a:prstGeom>
          </p:spPr>
        </p:pic>
        <p:pic>
          <p:nvPicPr>
            <p:cNvPr id="8" name="Picture 7" descr="Screenshot 2017-05-18 16.38.36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241" y="2507828"/>
              <a:ext cx="3084689" cy="673129"/>
            </a:xfrm>
            <a:prstGeom prst="rect">
              <a:avLst/>
            </a:prstGeom>
          </p:spPr>
        </p:pic>
        <p:pic>
          <p:nvPicPr>
            <p:cNvPr id="14" name="Picture 13" descr="Screenshot 2017-05-18 16.51.2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64" y="601555"/>
              <a:ext cx="1956080" cy="1036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0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6851352" y="940684"/>
            <a:ext cx="151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C1-SMART-ATAC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893" y="2302333"/>
            <a:ext cx="168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1400" dirty="0">
                <a:sym typeface="Zapf Dingbats"/>
              </a:rPr>
              <a:t> </a:t>
            </a:r>
            <a:r>
              <a:rPr lang="en-GB" sz="1400" dirty="0" smtClean="0"/>
              <a:t>10X SC-RNA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4172" y="864577"/>
            <a:ext cx="1868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  <a:p>
            <a:endParaRPr lang="en-GB" sz="1400" dirty="0" smtClean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  <a:p>
            <a:endParaRPr lang="en-GB" sz="1400" dirty="0" smtClean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  <a:p>
            <a:endParaRPr lang="en-GB" sz="1400" dirty="0" smtClean="0">
              <a:solidFill>
                <a:srgbClr val="000000"/>
              </a:solidFill>
            </a:endParaRPr>
          </a:p>
          <a:p>
            <a:endParaRPr lang="en-GB" sz="1400" dirty="0" smtClean="0">
              <a:solidFill>
                <a:srgbClr val="000000"/>
              </a:solidFill>
            </a:endParaRPr>
          </a:p>
          <a:p>
            <a:endParaRPr lang="en-GB" sz="1400" dirty="0" smtClean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8622" y="4013487"/>
            <a:ext cx="1341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Robust</a:t>
            </a:r>
          </a:p>
          <a:p>
            <a:r>
              <a:rPr lang="en-US" dirty="0" smtClean="0"/>
              <a:t>Repeatable</a:t>
            </a:r>
          </a:p>
          <a:p>
            <a:r>
              <a:rPr lang="en-US" dirty="0" smtClean="0"/>
              <a:t>Routine</a:t>
            </a:r>
            <a:endParaRPr lang="en-US" dirty="0"/>
          </a:p>
        </p:txBody>
      </p:sp>
      <p:sp>
        <p:nvSpPr>
          <p:cNvPr id="33" name="Right Triangle 32"/>
          <p:cNvSpPr/>
          <p:nvPr/>
        </p:nvSpPr>
        <p:spPr>
          <a:xfrm>
            <a:off x="1432301" y="4074640"/>
            <a:ext cx="7140222" cy="80032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42741" y="790222"/>
            <a:ext cx="0" cy="3678297"/>
          </a:xfrm>
          <a:prstGeom prst="line">
            <a:avLst/>
          </a:prstGeom>
          <a:ln w="66675">
            <a:solidFill>
              <a:srgbClr val="4CAFB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5112" y="1000369"/>
            <a:ext cx="1812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1400" dirty="0">
                <a:sym typeface="Zapf Dingbats"/>
              </a:rPr>
              <a:t> </a:t>
            </a:r>
            <a:r>
              <a:rPr lang="en-US" sz="1400" dirty="0" smtClean="0"/>
              <a:t>C1</a:t>
            </a:r>
            <a:r>
              <a:rPr lang="en-US" sz="1400" dirty="0"/>
              <a:t>-96-SC-RNA-Seq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020" y="1605240"/>
            <a:ext cx="1799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1400" dirty="0">
                <a:sym typeface="Zapf Dingbats"/>
              </a:rPr>
              <a:t> </a:t>
            </a:r>
            <a:r>
              <a:rPr lang="en-US" sz="1400" dirty="0" smtClean="0"/>
              <a:t>FACS </a:t>
            </a:r>
            <a:r>
              <a:rPr lang="en-US" sz="1400" dirty="0"/>
              <a:t>+ </a:t>
            </a:r>
            <a:r>
              <a:rPr lang="en-US" sz="1400" dirty="0" smtClean="0"/>
              <a:t>Smart-seq2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480701" y="1226865"/>
            <a:ext cx="1165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C1-ATAC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70245" y="1779113"/>
            <a:ext cx="127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Miniaturised</a:t>
            </a:r>
          </a:p>
          <a:p>
            <a:r>
              <a:rPr lang="en-GB" sz="1400" dirty="0" smtClean="0"/>
              <a:t>Smart-seq2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242741" y="2533200"/>
            <a:ext cx="1165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10X V(D)J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71741" y="3327143"/>
            <a:ext cx="185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Cell preservative(s)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79185" y="1226865"/>
            <a:ext cx="153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MMI </a:t>
            </a:r>
            <a:r>
              <a:rPr lang="en-GB" sz="1400" dirty="0" err="1"/>
              <a:t>CellEctor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559285" y="1779113"/>
            <a:ext cx="1165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</a:rPr>
              <a:t>SeqWell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86177" y="3766863"/>
            <a:ext cx="151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SC-Capture-</a:t>
            </a:r>
            <a:r>
              <a:rPr lang="en-GB" sz="1400" dirty="0" err="1">
                <a:solidFill>
                  <a:srgbClr val="000000"/>
                </a:solidFill>
              </a:rPr>
              <a:t>Seq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11016" y="1547361"/>
            <a:ext cx="1771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Plate-SC-ATAC-</a:t>
            </a:r>
            <a:r>
              <a:rPr lang="en-GB" sz="1400" dirty="0" err="1">
                <a:solidFill>
                  <a:srgbClr val="000000"/>
                </a:solidFill>
              </a:rPr>
              <a:t>Seq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51912" y="2225423"/>
            <a:ext cx="151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GZ-WGA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98902" y="2687088"/>
            <a:ext cx="151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Plate-SC</a:t>
            </a:r>
            <a:r>
              <a:rPr lang="en-GB" sz="1400" dirty="0">
                <a:solidFill>
                  <a:srgbClr val="000000"/>
                </a:solidFill>
              </a:rPr>
              <a:t>-WGA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98494" y="3064648"/>
            <a:ext cx="151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SC-Exome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36471" y="3859598"/>
            <a:ext cx="151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Polaris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716483" y="2705441"/>
            <a:ext cx="571415" cy="0"/>
            <a:chOff x="814298" y="3326331"/>
            <a:chExt cx="571415" cy="0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814298" y="3326331"/>
              <a:ext cx="15936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1020321" y="3326331"/>
              <a:ext cx="15936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1226344" y="3326331"/>
              <a:ext cx="15936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12"/>
            <a:ext cx="8229600" cy="4762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‘The Grey Area’ of SC Applications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744698" y="2034693"/>
            <a:ext cx="571415" cy="0"/>
            <a:chOff x="814298" y="3326331"/>
            <a:chExt cx="571415" cy="0"/>
          </a:xfrm>
        </p:grpSpPr>
        <p:cxnSp>
          <p:nvCxnSpPr>
            <p:cNvPr id="53" name="Straight Arrow Connector 52"/>
            <p:cNvCxnSpPr/>
            <p:nvPr/>
          </p:nvCxnSpPr>
          <p:spPr>
            <a:xfrm flipH="1">
              <a:off x="814298" y="3326331"/>
              <a:ext cx="15936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1020321" y="3326331"/>
              <a:ext cx="15936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1226344" y="3326331"/>
              <a:ext cx="15936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316215" y="926946"/>
            <a:ext cx="151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C1-SC</a:t>
            </a:r>
            <a:r>
              <a:rPr lang="en-GB" sz="1400" dirty="0">
                <a:solidFill>
                  <a:srgbClr val="000000"/>
                </a:solidFill>
              </a:rPr>
              <a:t>-WGA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4334552" y="2387471"/>
            <a:ext cx="15936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540575" y="2387471"/>
            <a:ext cx="15936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455917" y="1951909"/>
            <a:ext cx="15936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455917" y="1398754"/>
            <a:ext cx="15936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803099" y="3231316"/>
            <a:ext cx="15936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883339" y="3496606"/>
            <a:ext cx="15936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4081875" y="3931229"/>
            <a:ext cx="15936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4287898" y="3931229"/>
            <a:ext cx="15936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722923"/>
            <a:ext cx="9144000" cy="4420577"/>
          </a:xfrm>
          <a:prstGeom prst="rect">
            <a:avLst/>
          </a:prstGeom>
          <a:gradFill>
            <a:gsLst>
              <a:gs pos="27000">
                <a:schemeClr val="bg1">
                  <a:alpha val="9000"/>
                </a:schemeClr>
              </a:gs>
              <a:gs pos="94000">
                <a:schemeClr val="bg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10X (and what is all the fuss)?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10X Chromium </a:t>
            </a:r>
            <a:r>
              <a:rPr lang="en-US" sz="2400" dirty="0"/>
              <a:t>System </a:t>
            </a:r>
            <a:r>
              <a:rPr lang="en-US" sz="1900" dirty="0"/>
              <a:t> </a:t>
            </a:r>
            <a:r>
              <a:rPr lang="en-US" sz="1900" dirty="0">
                <a:hlinkClick r:id="rId2"/>
              </a:rPr>
              <a:t>https://www.10xgenomics.com</a:t>
            </a:r>
            <a:r>
              <a:rPr lang="en-US" sz="1900" dirty="0" smtClean="0">
                <a:hlinkClick r:id="rId2"/>
              </a:rPr>
              <a:t>/</a:t>
            </a:r>
            <a:r>
              <a:rPr lang="en-US" sz="1900" dirty="0" smtClean="0"/>
              <a:t> </a:t>
            </a:r>
            <a:r>
              <a:rPr lang="mr-IN" sz="1900" dirty="0" smtClean="0"/>
              <a:t>…</a:t>
            </a:r>
            <a:r>
              <a:rPr lang="en-US" sz="1900" dirty="0" smtClean="0"/>
              <a:t> </a:t>
            </a:r>
          </a:p>
          <a:p>
            <a:r>
              <a:rPr lang="en-US" sz="2400" dirty="0" err="1" smtClean="0"/>
              <a:t>Oligo</a:t>
            </a:r>
            <a:r>
              <a:rPr lang="en-US" sz="2400" dirty="0" smtClean="0"/>
              <a:t>(</a:t>
            </a:r>
            <a:r>
              <a:rPr lang="en-US" sz="2400" dirty="0" err="1" smtClean="0"/>
              <a:t>dT</a:t>
            </a:r>
            <a:r>
              <a:rPr lang="en-US" sz="2400" dirty="0" smtClean="0"/>
              <a:t>) beads plus water-in-oil emulsion</a:t>
            </a:r>
          </a:p>
          <a:p>
            <a:r>
              <a:rPr lang="en-US" sz="2400" dirty="0" smtClean="0"/>
              <a:t>SC-RNA-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(3’ end-counting) library application</a:t>
            </a:r>
          </a:p>
          <a:p>
            <a:r>
              <a:rPr lang="en-US" sz="2400" dirty="0" smtClean="0"/>
              <a:t>Synthetic Long Reads Genomics application</a:t>
            </a:r>
          </a:p>
          <a:p>
            <a:r>
              <a:rPr lang="en-US" sz="2400" dirty="0" smtClean="0"/>
              <a:t>SC-V(D)J (TCR, </a:t>
            </a:r>
            <a:r>
              <a:rPr lang="en-US" sz="2400" dirty="0" err="1" smtClean="0"/>
              <a:t>Ig</a:t>
            </a:r>
            <a:r>
              <a:rPr lang="en-US" sz="2400" dirty="0" smtClean="0"/>
              <a:t>) 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application</a:t>
            </a:r>
          </a:p>
          <a:p>
            <a:r>
              <a:rPr lang="en-US" sz="2400" dirty="0" smtClean="0"/>
              <a:t>Robust, easy-to-use, quick, portable</a:t>
            </a:r>
          </a:p>
          <a:p>
            <a:r>
              <a:rPr lang="en-US" sz="2400" dirty="0" smtClean="0"/>
              <a:t>Accessible data exploration and analysis</a:t>
            </a:r>
            <a:r>
              <a:rPr lang="mr-IN" sz="2400" dirty="0" smtClean="0"/>
              <a:t>…</a:t>
            </a:r>
            <a:endParaRPr lang="en-GB" sz="2400" dirty="0" smtClean="0"/>
          </a:p>
          <a:p>
            <a:r>
              <a:rPr lang="en-GB" sz="2400" dirty="0" smtClean="0"/>
              <a:t>Loupe browser: </a:t>
            </a:r>
            <a:r>
              <a:rPr lang="en-US" sz="1700" dirty="0" smtClean="0">
                <a:hlinkClick r:id="rId3"/>
              </a:rPr>
              <a:t>https</a:t>
            </a:r>
            <a:r>
              <a:rPr lang="en-US" sz="1700" dirty="0">
                <a:hlinkClick r:id="rId3"/>
              </a:rPr>
              <a:t>://support.10xgenomics.com/single-cell-gene-</a:t>
            </a:r>
            <a:r>
              <a:rPr lang="en-US" sz="1700" dirty="0" smtClean="0">
                <a:hlinkClick r:id="rId3"/>
              </a:rPr>
              <a:t>expression</a:t>
            </a:r>
            <a:r>
              <a:rPr lang="en-US" sz="17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Default platform for many SC studies</a:t>
            </a:r>
          </a:p>
          <a:p>
            <a:r>
              <a:rPr lang="en-US" sz="2400" dirty="0" smtClean="0"/>
              <a:t>Contact WIMM or WTCHG (</a:t>
            </a:r>
            <a:r>
              <a:rPr lang="en-US" sz="2400" dirty="0" smtClean="0">
                <a:hlinkClick r:id="rId4"/>
              </a:rPr>
              <a:t>genomicsinfo@well.ox.ac.uk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3" descr="Screenshot 2017-05-18 17.03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499207"/>
            <a:ext cx="8440179" cy="30569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shot 2017-05-19 08.24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73" y="415925"/>
            <a:ext cx="4502807" cy="4175125"/>
          </a:xfrm>
          <a:prstGeom prst="rect">
            <a:avLst/>
          </a:prstGeom>
        </p:spPr>
      </p:pic>
      <p:pic>
        <p:nvPicPr>
          <p:cNvPr id="7" name="Picture 6" descr="Screenshot 2017-05-19 08.29.2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2" y="0"/>
            <a:ext cx="7052659" cy="5143500"/>
          </a:xfrm>
          <a:prstGeom prst="rect">
            <a:avLst/>
          </a:prstGeom>
        </p:spPr>
      </p:pic>
      <p:pic>
        <p:nvPicPr>
          <p:cNvPr id="8" name="Picture 7" descr="Screenshot 2017-05-19 08.31.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1" y="0"/>
            <a:ext cx="70751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GC-WTCHG-2017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OGC-WTCHG-2017b.potx</Template>
  <TotalTime>13750</TotalTime>
  <Words>527</Words>
  <Application>Microsoft Office PowerPoint</Application>
  <PresentationFormat>On-screen Show (16:9)</PresentationFormat>
  <Paragraphs>130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Avenir Book</vt:lpstr>
      <vt:lpstr>Avenir Oblique</vt:lpstr>
      <vt:lpstr>Brown Light</vt:lpstr>
      <vt:lpstr>Calibri</vt:lpstr>
      <vt:lpstr>Calibri Light</vt:lpstr>
      <vt:lpstr>Mangal</vt:lpstr>
      <vt:lpstr>Zapf Dingbats</vt:lpstr>
      <vt:lpstr>OGC-WTCHG-2017b</vt:lpstr>
      <vt:lpstr>PowerPoint Presentation</vt:lpstr>
      <vt:lpstr>Why Single-Cell Analyses?</vt:lpstr>
      <vt:lpstr>Who are we?</vt:lpstr>
      <vt:lpstr>How did we get to where we are today?</vt:lpstr>
      <vt:lpstr>How have we done?</vt:lpstr>
      <vt:lpstr>How do we operate?</vt:lpstr>
      <vt:lpstr>How have things evolved since May 2016?</vt:lpstr>
      <vt:lpstr>‘The Grey Area’ of SC Applications</vt:lpstr>
      <vt:lpstr>What is 10X (and what is all the fuss)?</vt:lpstr>
      <vt:lpstr>Exploiting the robustness of Smart-seq2</vt:lpstr>
      <vt:lpstr>Olympus IX83 / MMI CellEctor</vt:lpstr>
      <vt:lpstr>Finally …</vt:lpstr>
      <vt:lpstr>In Summary…</vt:lpstr>
    </vt:vector>
  </TitlesOfParts>
  <Company>One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Monk-Chipman</dc:creator>
  <cp:lastModifiedBy>ecloke</cp:lastModifiedBy>
  <cp:revision>349</cp:revision>
  <cp:lastPrinted>2016-02-23T19:54:49Z</cp:lastPrinted>
  <dcterms:created xsi:type="dcterms:W3CDTF">2014-06-23T11:17:43Z</dcterms:created>
  <dcterms:modified xsi:type="dcterms:W3CDTF">2017-05-31T07:42:56Z</dcterms:modified>
</cp:coreProperties>
</file>